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1" r:id="rId2"/>
    <p:sldId id="258" r:id="rId3"/>
    <p:sldId id="257" r:id="rId4"/>
    <p:sldId id="260" r:id="rId5"/>
    <p:sldId id="259" r:id="rId6"/>
    <p:sldId id="261" r:id="rId7"/>
    <p:sldId id="302" r:id="rId8"/>
    <p:sldId id="307" r:id="rId9"/>
    <p:sldId id="303" r:id="rId10"/>
    <p:sldId id="304" r:id="rId11"/>
    <p:sldId id="305" r:id="rId12"/>
    <p:sldId id="30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8"/>
    <p:restoredTop sz="94679"/>
  </p:normalViewPr>
  <p:slideViewPr>
    <p:cSldViewPr snapToGrid="0" snapToObjects="1">
      <p:cViewPr varScale="1">
        <p:scale>
          <a:sx n="132" d="100"/>
          <a:sy n="132" d="100"/>
        </p:scale>
        <p:origin x="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16/9/19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ots.ox.ac.uk:5000/~vgg/publications/2015/Parkhi15/parkhi15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Face - VGG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0" y="176956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2473132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97D708-6E05-414B-9071-F4126D2ED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5501" y="2192956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01A194-B6FF-274A-9DAA-B6175321E5D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56963A-4FC5-924B-AE41-B066D89344C5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81E9A4-8AA9-F84F-B349-F247961ECAEE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7763BF-502E-594C-85A0-807DF99DBD2B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3AE86F-DC68-0C42-B7B2-45AC07E03245}"/>
              </a:ext>
            </a:extLst>
          </p:cNvPr>
          <p:cNvCxnSpPr>
            <a:endCxn id="27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9FE703-5DCC-CA41-8F45-EF009A7AA611}"/>
              </a:ext>
            </a:extLst>
          </p:cNvPr>
          <p:cNvCxnSpPr>
            <a:endCxn id="27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C3302B-375E-184C-87DC-809FDB1FBA9D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79EF07-CB75-414D-9647-1A64D680C677}"/>
              </a:ext>
            </a:extLst>
          </p:cNvPr>
          <p:cNvCxnSpPr>
            <a:stCxn id="30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485990-DAA5-DF4A-AEBC-C6B2ABA6C08B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27457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07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same person are similar.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AC6643-02FD-224B-A128-7A8110DB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A8A544E2-320B-E84E-BFF0-E91751309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2056" y="4142050"/>
            <a:ext cx="1127034" cy="45833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C3B6035C-F0D9-844F-904C-7167D1017DAE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7F63CE1-FDE9-8845-B7F7-A1FB7862D60E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35776D-6E76-484E-8C1F-7B222916025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0444" y="3861874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122F61-6774-0345-841B-6289E808A66F}"/>
              </a:ext>
            </a:extLst>
          </p:cNvPr>
          <p:cNvSpPr/>
          <p:nvPr/>
        </p:nvSpPr>
        <p:spPr>
          <a:xfrm flipH="1">
            <a:off x="10185886" y="4169482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605FC-7D4E-AF48-99E6-8EF32B22532E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75BB0-297E-814E-8E1E-141DF06397E0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443636-F0A3-0C4B-8721-215AB223FE14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219DC1B-77B9-8442-AACD-8CB5AF79AD5E}"/>
              </a:ext>
            </a:extLst>
          </p:cNvPr>
          <p:cNvCxnSpPr>
            <a:endCxn id="28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8F81F3-E117-6E44-90DC-DF3DEC5FB68F}"/>
              </a:ext>
            </a:extLst>
          </p:cNvPr>
          <p:cNvCxnSpPr>
            <a:endCxn id="28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54FB0B9-A750-9048-AB2C-A17E97933852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2069DE-56A2-E247-8040-A74F905BABD8}"/>
              </a:ext>
            </a:extLst>
          </p:cNvPr>
          <p:cNvCxnSpPr>
            <a:stCxn id="31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BB964A-3CC5-4947-97D7-30C05FE032E1}"/>
              </a:ext>
            </a:extLst>
          </p:cNvPr>
          <p:cNvSpPr txBox="1"/>
          <p:nvPr/>
        </p:nvSpPr>
        <p:spPr>
          <a:xfrm>
            <a:off x="10987087" y="3422968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5037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Comparison of two face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1760082"/>
            <a:ext cx="5664910" cy="166891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9190298" y="2574206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2332287" y="2633842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3498574" y="5804452"/>
            <a:ext cx="468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 form different persons are different.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1BB693-2FE7-BE43-86C9-2A93B165D0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0444" y="2192956"/>
            <a:ext cx="1080000" cy="1080000"/>
          </a:xfrm>
          <a:prstGeom prst="rect">
            <a:avLst/>
          </a:prstGeom>
        </p:spPr>
      </p:pic>
      <p:pic>
        <p:nvPicPr>
          <p:cNvPr id="19" name="Imagen 23" descr="Screen shot 2011-09-26 at 3.09.19 PM.png">
            <a:extLst>
              <a:ext uri="{FF2B5EF4-FFF2-40B4-BE49-F238E27FC236}">
                <a16:creationId xmlns:a16="http://schemas.microsoft.com/office/drawing/2014/main" id="{2642F6F0-2CFA-014F-B312-568144AD720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4004" y="2514843"/>
            <a:ext cx="1075086" cy="4530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29357C-68BD-4B46-9B08-A9E6EE2CE3A9}"/>
              </a:ext>
            </a:extLst>
          </p:cNvPr>
          <p:cNvSpPr/>
          <p:nvPr/>
        </p:nvSpPr>
        <p:spPr>
          <a:xfrm flipH="1">
            <a:off x="10210270" y="2529658"/>
            <a:ext cx="91969" cy="316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945C15-86FA-C44B-AA0D-14814CEC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3263545" y="3429000"/>
            <a:ext cx="5664910" cy="1668918"/>
          </a:xfrm>
          <a:prstGeom prst="rect">
            <a:avLst/>
          </a:prstGeom>
        </p:spPr>
      </p:pic>
      <p:pic>
        <p:nvPicPr>
          <p:cNvPr id="21" name="Imagen 23" descr="Screen shot 2011-09-26 at 3.09.19 PM.png">
            <a:extLst>
              <a:ext uri="{FF2B5EF4-FFF2-40B4-BE49-F238E27FC236}">
                <a16:creationId xmlns:a16="http://schemas.microsoft.com/office/drawing/2014/main" id="{98F3E211-759C-EE4F-A477-5C22120F0E0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4920" y="4142050"/>
            <a:ext cx="1127034" cy="45833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5DF449EA-9647-684F-AC07-08655B6F4FF0}"/>
              </a:ext>
            </a:extLst>
          </p:cNvPr>
          <p:cNvSpPr/>
          <p:nvPr/>
        </p:nvSpPr>
        <p:spPr>
          <a:xfrm>
            <a:off x="9190298" y="4243124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59D197B-3202-F748-ADA2-46309857841C}"/>
              </a:ext>
            </a:extLst>
          </p:cNvPr>
          <p:cNvSpPr/>
          <p:nvPr/>
        </p:nvSpPr>
        <p:spPr>
          <a:xfrm>
            <a:off x="2332287" y="430276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8ACF8A-323A-664B-9CAA-3A1494460D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70683" y="3861874"/>
            <a:ext cx="1080000" cy="108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A31451-4F16-DA4F-8C78-2E01DA3F0917}"/>
              </a:ext>
            </a:extLst>
          </p:cNvPr>
          <p:cNvSpPr/>
          <p:nvPr/>
        </p:nvSpPr>
        <p:spPr>
          <a:xfrm flipH="1">
            <a:off x="5979598" y="1652072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6771B4-FA77-A643-85B0-2DF4318A6F96}"/>
              </a:ext>
            </a:extLst>
          </p:cNvPr>
          <p:cNvSpPr/>
          <p:nvPr/>
        </p:nvSpPr>
        <p:spPr>
          <a:xfrm flipH="1">
            <a:off x="6031982" y="329038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245AD1-1703-0C4C-9A52-E12393F69921}"/>
              </a:ext>
            </a:extLst>
          </p:cNvPr>
          <p:cNvSpPr/>
          <p:nvPr/>
        </p:nvSpPr>
        <p:spPr>
          <a:xfrm>
            <a:off x="10110255" y="3386136"/>
            <a:ext cx="376768" cy="432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D114C6-52B3-8D41-87B6-18CF64E523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10291547" y="2967896"/>
            <a:ext cx="7092" cy="418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7F11C3-2EB1-174C-BE05-057977C55056}"/>
              </a:ext>
            </a:extLst>
          </p:cNvPr>
          <p:cNvCxnSpPr>
            <a:stCxn id="21" idx="0"/>
            <a:endCxn id="3" idx="4"/>
          </p:cNvCxnSpPr>
          <p:nvPr/>
        </p:nvCxnSpPr>
        <p:spPr>
          <a:xfrm flipH="1" flipV="1">
            <a:off x="10298639" y="3819010"/>
            <a:ext cx="9798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A7A3E2D-4139-124A-B835-A629D1B6E4C0}"/>
              </a:ext>
            </a:extLst>
          </p:cNvPr>
          <p:cNvSpPr/>
          <p:nvPr/>
        </p:nvSpPr>
        <p:spPr>
          <a:xfrm>
            <a:off x="10140355" y="3230046"/>
            <a:ext cx="3417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1ED356-5E80-3448-98C9-A466A4F06C38}"/>
              </a:ext>
            </a:extLst>
          </p:cNvPr>
          <p:cNvCxnSpPr>
            <a:stCxn id="12" idx="3"/>
          </p:cNvCxnSpPr>
          <p:nvPr/>
        </p:nvCxnSpPr>
        <p:spPr>
          <a:xfrm flipV="1">
            <a:off x="10482115" y="3580133"/>
            <a:ext cx="533548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2EE9DC-BD34-1842-8CF4-483638BC8FFC}"/>
              </a:ext>
            </a:extLst>
          </p:cNvPr>
          <p:cNvSpPr txBox="1"/>
          <p:nvPr/>
        </p:nvSpPr>
        <p:spPr>
          <a:xfrm>
            <a:off x="10987087" y="342296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0401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Deep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Parkhi</a:t>
            </a:r>
            <a:r>
              <a:rPr lang="en-US" dirty="0"/>
              <a:t>, </a:t>
            </a:r>
            <a:r>
              <a:rPr lang="en-US" dirty="0" err="1"/>
              <a:t>Omkar</a:t>
            </a:r>
            <a:r>
              <a:rPr lang="en-US" dirty="0"/>
              <a:t> M., Andrea </a:t>
            </a:r>
            <a:r>
              <a:rPr lang="en-US" dirty="0" err="1"/>
              <a:t>Vedaldi</a:t>
            </a:r>
            <a:r>
              <a:rPr lang="en-US" dirty="0"/>
              <a:t>, and Andrew Zisserman. "Deep Face Recognition." </a:t>
            </a:r>
            <a:r>
              <a:rPr lang="en-US" i="1" dirty="0"/>
              <a:t>BMVC</a:t>
            </a:r>
            <a:r>
              <a:rPr lang="en-US" dirty="0"/>
              <a:t>. Vol. 1. No. 3. 2015.</a:t>
            </a: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http://www.robots.ox.ac.uk:5000/~vgg/publications/2015/Parkhi15/parkhi15.pdf</a:t>
            </a:r>
            <a:r>
              <a:rPr lang="en-US" dirty="0"/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911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63500"/>
            <a:ext cx="8343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3A3E7-0EB4-994A-9EBD-E5A8CAAD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118"/>
            <a:ext cx="12192000" cy="369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43798-241F-A74C-BA6B-FEEDDAB96148}"/>
              </a:ext>
            </a:extLst>
          </p:cNvPr>
          <p:cNvSpPr txBox="1"/>
          <p:nvPr/>
        </p:nvSpPr>
        <p:spPr>
          <a:xfrm>
            <a:off x="452064" y="5414481"/>
            <a:ext cx="11112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2.622 celebrities and 2.000 face images per celebrity</a:t>
            </a:r>
          </a:p>
        </p:txBody>
      </p:sp>
    </p:spTree>
    <p:extLst>
      <p:ext uri="{BB962C8B-B14F-4D97-AF65-F5344CB8AC3E}">
        <p14:creationId xmlns:p14="http://schemas.microsoft.com/office/powerpoint/2010/main" val="2814768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6D55-B458-554F-8518-57529F99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35150"/>
            <a:ext cx="11455400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25F99-0235-524F-BFA9-166938DB409E}"/>
              </a:ext>
            </a:extLst>
          </p:cNvPr>
          <p:cNvSpPr txBox="1"/>
          <p:nvPr/>
        </p:nvSpPr>
        <p:spPr>
          <a:xfrm>
            <a:off x="626724" y="801384"/>
            <a:ext cx="4432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VGG-Face Architecture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00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2.622 class-problem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1A081-C5C4-B74D-89C5-7F5F60C0D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36" y="2011210"/>
            <a:ext cx="28829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55C9B-4B85-214D-9EB5-8EC7B23DD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37"/>
          <a:stretch/>
        </p:blipFill>
        <p:spPr>
          <a:xfrm>
            <a:off x="1308186" y="3958228"/>
            <a:ext cx="2844800" cy="560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FD52E-C707-1E4A-8FD5-44ECB5AE8501}"/>
              </a:ext>
            </a:extLst>
          </p:cNvPr>
          <p:cNvSpPr txBox="1"/>
          <p:nvPr/>
        </p:nvSpPr>
        <p:spPr>
          <a:xfrm>
            <a:off x="39364" y="2086366"/>
            <a:ext cx="11128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Class 1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3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: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Class 2.622</a:t>
            </a:r>
          </a:p>
          <a:p>
            <a:pPr algn="r"/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C3AB2AE-BBB1-D54B-B072-AFA0B706446E}"/>
              </a:ext>
            </a:extLst>
          </p:cNvPr>
          <p:cNvSpPr/>
          <p:nvPr/>
        </p:nvSpPr>
        <p:spPr>
          <a:xfrm>
            <a:off x="10911620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588EF-9870-254D-BD26-8D74B1F51C5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3581284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67D718-11FB-E542-A500-FDA14F0CE9D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075" y="2962303"/>
            <a:ext cx="502920" cy="502920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33729EB-AE29-F340-A2FC-23620C12DE87}"/>
              </a:ext>
            </a:extLst>
          </p:cNvPr>
          <p:cNvCxnSpPr>
            <a:stCxn id="13" idx="0"/>
          </p:cNvCxnSpPr>
          <p:nvPr/>
        </p:nvCxnSpPr>
        <p:spPr>
          <a:xfrm rot="16200000" flipV="1">
            <a:off x="9046149" y="420916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ACA787-67F2-F54F-B51D-B37246DBAB55}"/>
              </a:ext>
            </a:extLst>
          </p:cNvPr>
          <p:cNvSpPr txBox="1"/>
          <p:nvPr/>
        </p:nvSpPr>
        <p:spPr>
          <a:xfrm>
            <a:off x="9186519" y="109881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9FC155-4B65-444D-8885-D15EA6CE7DA8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8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03" y="2529179"/>
            <a:ext cx="6593861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066D33-63D8-3546-BF5C-7AD49FDCB9EB}"/>
              </a:ext>
            </a:extLst>
          </p:cNvPr>
          <p:cNvCxnSpPr/>
          <p:nvPr/>
        </p:nvCxnSpPr>
        <p:spPr>
          <a:xfrm>
            <a:off x="9973913" y="2828925"/>
            <a:ext cx="928951" cy="1369172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0C9C4E-A610-904B-B7BE-AE7851E14BC9}"/>
              </a:ext>
            </a:extLst>
          </p:cNvPr>
          <p:cNvCxnSpPr>
            <a:cxnSpLocks/>
          </p:cNvCxnSpPr>
          <p:nvPr/>
        </p:nvCxnSpPr>
        <p:spPr>
          <a:xfrm flipH="1">
            <a:off x="9973913" y="2828925"/>
            <a:ext cx="928951" cy="1243013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8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Verification: We take a part of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8C509-2C4A-3A4B-B178-3DA4E126E838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3162E-C986-8B47-8893-13E64579D4AC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DAFB-5565-1E41-B753-6F1F6EC2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63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Verification: The model is used for feature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DF9-261E-A949-89F8-595594563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/>
          <a:stretch/>
        </p:blipFill>
        <p:spPr>
          <a:xfrm>
            <a:off x="4309004" y="2529179"/>
            <a:ext cx="5664910" cy="1668918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2AD6BA7-765C-D34E-8256-E9A19BA099C5}"/>
              </a:ext>
            </a:extLst>
          </p:cNvPr>
          <p:cNvSpPr/>
          <p:nvPr/>
        </p:nvSpPr>
        <p:spPr>
          <a:xfrm rot="5400000">
            <a:off x="7052006" y="1901883"/>
            <a:ext cx="178903" cy="56649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D254A-4BB0-C941-BC31-6A362EAD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796" y="2189586"/>
            <a:ext cx="995144" cy="2249892"/>
          </a:xfrm>
          <a:prstGeom prst="rect">
            <a:avLst/>
          </a:prstGeom>
        </p:spPr>
      </p:pic>
      <p:pic>
        <p:nvPicPr>
          <p:cNvPr id="7" name="Imagen 23" descr="Screen shot 2011-09-26 at 3.09.19 PM.png">
            <a:extLst>
              <a:ext uri="{FF2B5EF4-FFF2-40B4-BE49-F238E27FC236}">
                <a16:creationId xmlns:a16="http://schemas.microsoft.com/office/drawing/2014/main" id="{218842A8-7695-8D43-A11A-E8F7EBB143A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7515" y="3242229"/>
            <a:ext cx="1127034" cy="45833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DD16BE0-6335-0B4E-831A-0D54269D82BC}"/>
              </a:ext>
            </a:extLst>
          </p:cNvPr>
          <p:cNvSpPr/>
          <p:nvPr/>
        </p:nvSpPr>
        <p:spPr>
          <a:xfrm>
            <a:off x="10235757" y="3343303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3594D4E-5FAB-0E4B-AEFF-AE894E6FDF80}"/>
              </a:ext>
            </a:extLst>
          </p:cNvPr>
          <p:cNvSpPr/>
          <p:nvPr/>
        </p:nvSpPr>
        <p:spPr>
          <a:xfrm>
            <a:off x="3772382" y="3402939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96ECA-F685-DA4C-95F8-979918FE50D2}"/>
              </a:ext>
            </a:extLst>
          </p:cNvPr>
          <p:cNvSpPr txBox="1"/>
          <p:nvPr/>
        </p:nvSpPr>
        <p:spPr>
          <a:xfrm>
            <a:off x="105359" y="3246782"/>
            <a:ext cx="1921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INPUT: Face Image</a:t>
            </a:r>
          </a:p>
          <a:p>
            <a:pPr algn="ctr"/>
            <a:endParaRPr lang="en-US" dirty="0"/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(this person was not</a:t>
            </a:r>
          </a:p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in the training set)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D9F34-EA29-B14C-8E97-398DE63FA512}"/>
              </a:ext>
            </a:extLst>
          </p:cNvPr>
          <p:cNvSpPr txBox="1"/>
          <p:nvPr/>
        </p:nvSpPr>
        <p:spPr>
          <a:xfrm>
            <a:off x="10548952" y="2749825"/>
            <a:ext cx="1503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OUTPUT: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4096-element</a:t>
            </a:r>
          </a:p>
          <a:p>
            <a:pPr algn="ctr"/>
            <a:r>
              <a:rPr lang="en-US" dirty="0"/>
              <a:t>descriptor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ED26D0-58FA-D24F-A51E-55240BC1865C}"/>
              </a:ext>
            </a:extLst>
          </p:cNvPr>
          <p:cNvSpPr txBox="1"/>
          <p:nvPr/>
        </p:nvSpPr>
        <p:spPr>
          <a:xfrm>
            <a:off x="1020417" y="5751443"/>
            <a:ext cx="58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face image is represented as a 4096-element descriptor. </a:t>
            </a:r>
          </a:p>
          <a:p>
            <a:r>
              <a:rPr lang="en-US" dirty="0"/>
              <a:t>Descriptors form same/different person are similar/different.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82504-3D8F-9B46-A1BA-00E660A2C734}"/>
              </a:ext>
            </a:extLst>
          </p:cNvPr>
          <p:cNvSpPr txBox="1"/>
          <p:nvPr/>
        </p:nvSpPr>
        <p:spPr>
          <a:xfrm>
            <a:off x="5912110" y="495631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VGG-Face trained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CDE6A9-FDAD-4C46-B69C-65C243517060}"/>
              </a:ext>
            </a:extLst>
          </p:cNvPr>
          <p:cNvSpPr/>
          <p:nvPr/>
        </p:nvSpPr>
        <p:spPr>
          <a:xfrm flipH="1">
            <a:off x="7117832" y="2396654"/>
            <a:ext cx="376775" cy="289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23688-CD12-3042-A230-49AB9B7C7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943" y="2587993"/>
            <a:ext cx="1507156" cy="17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193</Words>
  <Application>Microsoft Macintosh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Trebuchet MS</vt:lpstr>
      <vt:lpstr>Office Theme</vt:lpstr>
      <vt:lpstr>PowerPoint Presentation</vt:lpstr>
      <vt:lpstr>Deep Face Recognition</vt:lpstr>
      <vt:lpstr>PowerPoint Presentation</vt:lpstr>
      <vt:lpstr>PowerPoint Presentation</vt:lpstr>
      <vt:lpstr>PowerPoint Presentation</vt:lpstr>
      <vt:lpstr>Training: 2.622 class-problem</vt:lpstr>
      <vt:lpstr>Verification: We take a part of the trained model</vt:lpstr>
      <vt:lpstr>Verification: We take a part of the trained model</vt:lpstr>
      <vt:lpstr>Verification: The model is used for feature extraction</vt:lpstr>
      <vt:lpstr>Verification: Comparison of two face images</vt:lpstr>
      <vt:lpstr>Verification: Comparison of two face images</vt:lpstr>
      <vt:lpstr>Verification: Comparison of two face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13</cp:revision>
  <dcterms:created xsi:type="dcterms:W3CDTF">2017-05-04T14:21:42Z</dcterms:created>
  <dcterms:modified xsi:type="dcterms:W3CDTF">2019-09-16T12:43:34Z</dcterms:modified>
</cp:coreProperties>
</file>